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ontserrat SemiBold" panose="020B060402020202020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Helvetica Neue Light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fgetUJBFr8J7fWkVMyn3mkaT8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65940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0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2d32c292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302d32c292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/>
          </a:p>
        </p:txBody>
      </p:sp>
    </p:spTree>
    <p:extLst>
      <p:ext uri="{BB962C8B-B14F-4D97-AF65-F5344CB8AC3E}">
        <p14:creationId xmlns:p14="http://schemas.microsoft.com/office/powerpoint/2010/main" val="2362284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5467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3f93d4f9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303f93d4f9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402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a3dc3ae779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a3dc3ae779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experiment on polymer strings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72397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4241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"/>
              <a:t>Einde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830822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a3dc3ae779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a3dc3ae779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925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" name="Google Shape;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hoe zijn jullie gegroeid?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Hoe pakken jullie de dingen aan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wat gaat goed of loopt moeilijker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waaruit hebben jullie geleerd, 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wat zijn tips en tricks,....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5034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7355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03f93d4f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g303f93d4f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6973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0"/>
          </a:p>
        </p:txBody>
      </p:sp>
    </p:spTree>
    <p:extLst>
      <p:ext uri="{BB962C8B-B14F-4D97-AF65-F5344CB8AC3E}">
        <p14:creationId xmlns:p14="http://schemas.microsoft.com/office/powerpoint/2010/main" val="2610255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a3dc3ae779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a3dc3ae779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/>
              <a:t>Misschien niet nodig!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65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dc3ae779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a3dc3ae779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6710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dc3ae77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2a3dc3ae77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7386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a3dc3ae779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2a3dc3ae779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48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46" name="Google Shape;46;p1"/>
          <p:cNvPicPr preferRelativeResize="0"/>
          <p:nvPr/>
        </p:nvPicPr>
        <p:blipFill rotWithShape="1">
          <a:blip r:embed="rId3">
            <a:alphaModFix/>
          </a:blip>
          <a:srcRect r="11173" b="11173"/>
          <a:stretch/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01238" y="1714313"/>
            <a:ext cx="3741523" cy="171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302d32c292a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302d32c292a_0_0"/>
          <p:cNvSpPr txBox="1"/>
          <p:nvPr/>
        </p:nvSpPr>
        <p:spPr>
          <a:xfrm>
            <a:off x="715011" y="1017717"/>
            <a:ext cx="3601200" cy="4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funding voor workshopreeksen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eigen plek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302d32c292a_0_0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… &amp; challenges</a:t>
            </a:r>
            <a:endParaRPr sz="40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2" name="Google Shape;122;g302d32c292a_0_0"/>
          <p:cNvPicPr preferRelativeResize="0"/>
          <p:nvPr/>
        </p:nvPicPr>
        <p:blipFill rotWithShape="1">
          <a:blip r:embed="rId4">
            <a:alphaModFix/>
          </a:blip>
          <a:srcRect b="18593"/>
          <a:stretch/>
        </p:blipFill>
        <p:spPr>
          <a:xfrm>
            <a:off x="4922333" y="0"/>
            <a:ext cx="422166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02d32c292a_0_0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18320"/>
          <a:stretch/>
        </p:blipFill>
        <p:spPr>
          <a:xfrm>
            <a:off x="8321994" y="4705140"/>
            <a:ext cx="651906" cy="24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30" name="Google Shape;13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6"/>
          <p:cNvSpPr txBox="1"/>
          <p:nvPr/>
        </p:nvSpPr>
        <p:spPr>
          <a:xfrm>
            <a:off x="603500" y="264350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Onze focus</a:t>
            </a:r>
            <a:endParaRPr sz="40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26" descr="Image"/>
          <p:cNvPicPr preferRelativeResize="0"/>
          <p:nvPr/>
        </p:nvPicPr>
        <p:blipFill rotWithShape="1">
          <a:blip r:embed="rId4">
            <a:alphaModFix/>
          </a:blip>
          <a:srcRect l="18633"/>
          <a:stretch/>
        </p:blipFill>
        <p:spPr>
          <a:xfrm>
            <a:off x="-1" y="0"/>
            <a:ext cx="914400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6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18317"/>
          <a:stretch/>
        </p:blipFill>
        <p:spPr>
          <a:xfrm>
            <a:off x="8324756" y="4497185"/>
            <a:ext cx="651906" cy="243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6"/>
          <p:cNvPicPr preferRelativeResize="0"/>
          <p:nvPr/>
        </p:nvPicPr>
        <p:blipFill rotWithShape="1">
          <a:blip r:embed="rId6">
            <a:alphaModFix/>
          </a:blip>
          <a:srcRect l="41093" t="87539" r="42532"/>
          <a:stretch/>
        </p:blipFill>
        <p:spPr>
          <a:xfrm>
            <a:off x="8095810" y="5278250"/>
            <a:ext cx="1109798" cy="59676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6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3700" b="1" i="0" u="none" strike="noStrike" cap="none">
                <a:solidFill>
                  <a:srgbClr val="E3F5FE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nl" sz="3700" b="1">
                <a:solidFill>
                  <a:srgbClr val="E3F5FE"/>
                </a:solidFill>
                <a:latin typeface="Montserrat"/>
                <a:ea typeface="Montserrat"/>
                <a:cs typeface="Montserrat"/>
                <a:sym typeface="Montserrat"/>
              </a:rPr>
              <a:t>Learnings</a:t>
            </a:r>
            <a:endParaRPr sz="3700" b="1" i="0" u="none" strike="noStrike" cap="none">
              <a:solidFill>
                <a:srgbClr val="E3F5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g303f93d4f96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303f93d4f96_0_6"/>
          <p:cNvSpPr txBox="1"/>
          <p:nvPr/>
        </p:nvSpPr>
        <p:spPr>
          <a:xfrm>
            <a:off x="755576" y="1267222"/>
            <a:ext cx="7299300" cy="3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Belang van vrijwilligers</a:t>
            </a:r>
            <a:br>
              <a:rPr lang="nl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Belang van scherpstellen visie en missie</a:t>
            </a:r>
            <a:br>
              <a:rPr lang="nl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nl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Actieve outreach: middenveldorganisaties, mensen, …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</a:pPr>
            <a:r>
              <a:rPr lang="nl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Laten bijstaan door mensen die visie en missie begrijpen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Deelnemen aan events, steeds met eigen inclusieve twist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Belang van futureproof maken organisatie</a:t>
            </a:r>
            <a:br>
              <a:rPr lang="nl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Je kan ver komen met enthousiasme en positieve energie!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g303f93d4f96_0_6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3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nl" sz="3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nl" sz="3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Learnings</a:t>
            </a:r>
            <a:r>
              <a:rPr lang="nl" sz="3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7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a3dc3ae779_0_10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8" name="Google Shape;148;g2a3dc3ae779_0_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49" name="Google Shape;149;g2a3dc3ae779_0_1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2a3dc3ae779_0_1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" y="1535963"/>
            <a:ext cx="4808821" cy="360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g2a3dc3ae779_0_10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89924" y="0"/>
            <a:ext cx="4554075" cy="341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a3dc3ae779_0_101"/>
          <p:cNvPicPr preferRelativeResize="0"/>
          <p:nvPr/>
        </p:nvPicPr>
        <p:blipFill rotWithShape="1">
          <a:blip r:embed="rId6">
            <a:alphaModFix/>
          </a:blip>
          <a:srcRect t="5937" b="17430"/>
          <a:stretch/>
        </p:blipFill>
        <p:spPr>
          <a:xfrm>
            <a:off x="-17925" y="-113261"/>
            <a:ext cx="9161925" cy="525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g2a3dc3ae779_0_101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 b="18317"/>
          <a:stretch/>
        </p:blipFill>
        <p:spPr>
          <a:xfrm>
            <a:off x="8321994" y="4705140"/>
            <a:ext cx="651906" cy="24386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g2a3dc3ae779_0_101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3700" b="1" i="0" u="none" strike="noStrike" cap="none">
                <a:solidFill>
                  <a:srgbClr val="E3F5FE"/>
                </a:solidFill>
                <a:latin typeface="Montserrat"/>
                <a:ea typeface="Montserrat"/>
                <a:cs typeface="Montserrat"/>
                <a:sym typeface="Montserrat"/>
              </a:rPr>
              <a:t>5. Tips &amp; tricks </a:t>
            </a:r>
            <a:endParaRPr sz="3700" b="1" i="0" u="none" strike="noStrike" cap="none">
              <a:solidFill>
                <a:srgbClr val="E3F5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5"/>
          <p:cNvSpPr txBox="1"/>
          <p:nvPr/>
        </p:nvSpPr>
        <p:spPr>
          <a:xfrm>
            <a:off x="755576" y="1419622"/>
            <a:ext cx="72993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Samenwerken met gespecialiseerde organisaties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Actieve outreach!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Durven kiezen voor een </a:t>
            </a: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duidelijke</a:t>
            </a: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missie </a:t>
            </a: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Laat je goed </a:t>
            </a: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adviseren door mensen die je </a:t>
            </a: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missie begrijpen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Duurzaam </a:t>
            </a: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 </a:t>
            </a: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futureproof organisatie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3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5. Tips &amp; tricks </a:t>
            </a:r>
            <a:endParaRPr sz="37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775" y="1155700"/>
            <a:ext cx="7201423" cy="265480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7"/>
          <p:cNvSpPr txBox="1"/>
          <p:nvPr/>
        </p:nvSpPr>
        <p:spPr>
          <a:xfrm>
            <a:off x="535775" y="269600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Laten we praten.</a:t>
            </a:r>
            <a:endParaRPr sz="4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9" name="Google Shape;169;p7"/>
          <p:cNvSpPr txBox="1"/>
          <p:nvPr/>
        </p:nvSpPr>
        <p:spPr>
          <a:xfrm>
            <a:off x="650874" y="2979504"/>
            <a:ext cx="14895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ekoli.be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info@ekoli.be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hanne@ekoli.be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sirarpi@ekoli.be</a:t>
            </a:r>
            <a:endParaRPr/>
          </a:p>
        </p:txBody>
      </p:sp>
      <p:sp>
        <p:nvSpPr>
          <p:cNvPr id="170" name="Google Shape;170;p7"/>
          <p:cNvSpPr txBox="1"/>
          <p:nvPr/>
        </p:nvSpPr>
        <p:spPr>
          <a:xfrm>
            <a:off x="2156834" y="2979504"/>
            <a:ext cx="88197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/ekoli.be</a:t>
            </a:r>
            <a:endParaRPr/>
          </a:p>
        </p:txBody>
      </p:sp>
      <p:sp>
        <p:nvSpPr>
          <p:cNvPr id="171" name="Google Shape;171;p7"/>
          <p:cNvSpPr txBox="1"/>
          <p:nvPr/>
        </p:nvSpPr>
        <p:spPr>
          <a:xfrm>
            <a:off x="3607606" y="2979077"/>
            <a:ext cx="97975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@ekoli.be</a:t>
            </a:r>
            <a:endParaRPr/>
          </a:p>
        </p:txBody>
      </p:sp>
      <p:sp>
        <p:nvSpPr>
          <p:cNvPr id="172" name="Google Shape;172;p7"/>
          <p:cNvSpPr txBox="1"/>
          <p:nvPr/>
        </p:nvSpPr>
        <p:spPr>
          <a:xfrm>
            <a:off x="5122462" y="2965648"/>
            <a:ext cx="8963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ekolivzw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7"/>
          <p:cNvSpPr txBox="1"/>
          <p:nvPr/>
        </p:nvSpPr>
        <p:spPr>
          <a:xfrm>
            <a:off x="6553962" y="2965647"/>
            <a:ext cx="98616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12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@ekoliv61</a:t>
            </a:r>
            <a:endParaRPr sz="12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2a3dc3ae779_1_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2a3dc3ae779_1_17"/>
          <p:cNvSpPr txBox="1"/>
          <p:nvPr/>
        </p:nvSpPr>
        <p:spPr>
          <a:xfrm>
            <a:off x="3608949" y="477350"/>
            <a:ext cx="3134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 i="0" u="none" strike="noStrike" cap="none">
                <a:solidFill>
                  <a:srgbClr val="E3F5FE"/>
                </a:solidFill>
                <a:latin typeface="Montserrat"/>
                <a:ea typeface="Montserrat"/>
                <a:cs typeface="Montserrat"/>
                <a:sym typeface="Montserrat"/>
              </a:rPr>
              <a:t>Merci! </a:t>
            </a:r>
            <a:endParaRPr sz="2400" b="0" i="0" u="none" strike="noStrike" cap="none">
              <a:solidFill>
                <a:srgbClr val="E3F5FE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7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80" name="Google Shape;180;g2a3dc3ae779_1_17"/>
          <p:cNvPicPr preferRelativeResize="0"/>
          <p:nvPr/>
        </p:nvPicPr>
        <p:blipFill rotWithShape="1">
          <a:blip r:embed="rId4">
            <a:alphaModFix/>
          </a:blip>
          <a:srcRect t="27598" b="15717"/>
          <a:stretch/>
        </p:blipFill>
        <p:spPr>
          <a:xfrm>
            <a:off x="2514600" y="1571200"/>
            <a:ext cx="4114800" cy="291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08" y="0"/>
            <a:ext cx="914129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3"/>
          <p:cNvSpPr txBox="1"/>
          <p:nvPr/>
        </p:nvSpPr>
        <p:spPr>
          <a:xfrm>
            <a:off x="755576" y="1419622"/>
            <a:ext cx="7299435" cy="2354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Ontstaan en groei Ekoli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Onze aanpak 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Drempels en uitdagingen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Learnings</a:t>
            </a:r>
            <a:endParaRPr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</a:pPr>
            <a:r>
              <a:rPr lang="nl" sz="14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Tips &amp; Tricks</a:t>
            </a:r>
            <a:endParaRPr/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Indeling</a:t>
            </a:r>
            <a:endParaRPr sz="40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/>
          <p:nvPr/>
        </p:nvSpPr>
        <p:spPr>
          <a:xfrm>
            <a:off x="7593206" y="4932242"/>
            <a:ext cx="278522" cy="175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75" tIns="26775" rIns="26775" bIns="26775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" sz="791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1914</a:t>
            </a:r>
            <a:endParaRPr/>
          </a:p>
        </p:txBody>
      </p:sp>
      <p:pic>
        <p:nvPicPr>
          <p:cNvPr id="60" name="Google Shape;60;p4" descr="Image"/>
          <p:cNvPicPr preferRelativeResize="0"/>
          <p:nvPr/>
        </p:nvPicPr>
        <p:blipFill rotWithShape="1">
          <a:blip r:embed="rId3">
            <a:alphaModFix/>
          </a:blip>
          <a:srcRect t="9821" b="5804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b="18317"/>
          <a:stretch/>
        </p:blipFill>
        <p:spPr>
          <a:xfrm>
            <a:off x="8324756" y="4497185"/>
            <a:ext cx="651906" cy="24386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"/>
          <p:cNvSpPr txBox="1"/>
          <p:nvPr/>
        </p:nvSpPr>
        <p:spPr>
          <a:xfrm>
            <a:off x="603500" y="239411"/>
            <a:ext cx="7640908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3700" b="1" i="0" u="none" strike="noStrike" cap="none">
                <a:solidFill>
                  <a:srgbClr val="E3F5FE"/>
                </a:solidFill>
                <a:latin typeface="Montserrat"/>
                <a:ea typeface="Montserrat"/>
                <a:cs typeface="Montserrat"/>
                <a:sym typeface="Montserrat"/>
              </a:rPr>
              <a:t>1. Ontstaan en groei</a:t>
            </a:r>
            <a:endParaRPr sz="3700" b="1" i="0" u="none" strike="noStrike" cap="none">
              <a:solidFill>
                <a:srgbClr val="E3F5F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g303f93d4f9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129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g303f93d4f96_0_0"/>
          <p:cNvSpPr txBox="1"/>
          <p:nvPr/>
        </p:nvSpPr>
        <p:spPr>
          <a:xfrm>
            <a:off x="755576" y="1267222"/>
            <a:ext cx="7299300" cy="3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Opgericht in 2016 - team van 5 co-founders - sterk gelieerd met ReaGent (open Biolab)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Dubbele missie: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wetenschapseducatie meer praktisch maken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iets voor kansengroepen doen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9144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Aanbod voor scholen en leerkrachten om impact te maken in het reguliere STEM-onderwijs</a:t>
            </a:r>
            <a:br>
              <a:rPr lang="nl">
                <a:latin typeface="Montserrat"/>
                <a:ea typeface="Montserrat"/>
                <a:cs typeface="Montserrat"/>
                <a:sym typeface="Montserrat"/>
              </a:rPr>
            </a:b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</a:pPr>
            <a:r>
              <a:rPr lang="nl">
                <a:latin typeface="Montserrat"/>
                <a:ea typeface="Montserrat"/>
                <a:cs typeface="Montserrat"/>
                <a:sym typeface="Montserrat"/>
              </a:rPr>
              <a:t>2019: wat geeft ons meeste voldoening en maken we het meeste impact mee?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marL="342900" marR="0" lvl="0" indent="-254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g303f93d4f96_0_0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3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r>
              <a:rPr lang="nl" sz="3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nl" sz="3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Ontstaan en groei</a:t>
            </a:r>
            <a:r>
              <a:rPr lang="nl" sz="3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7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1"/>
          <p:cNvSpPr txBox="1"/>
          <p:nvPr/>
        </p:nvSpPr>
        <p:spPr>
          <a:xfrm>
            <a:off x="5031186" y="964617"/>
            <a:ext cx="3601200" cy="5607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Elk kind moet de kans krijgen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om te onderzoeken, </a:t>
            </a:r>
            <a:b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te experimenteren </a:t>
            </a:r>
            <a:b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en creatief te zijn met 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wetenschappen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993" y="964617"/>
            <a:ext cx="3601200" cy="368411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1"/>
          <p:cNvSpPr txBox="1"/>
          <p:nvPr/>
        </p:nvSpPr>
        <p:spPr>
          <a:xfrm>
            <a:off x="603500" y="239411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Onze missie</a:t>
            </a:r>
            <a:endParaRPr sz="40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3dc3ae779_0_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3" name="Google Shape;83;g2a3dc3ae779_0_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84" name="Google Shape;84;g2a3dc3ae779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2a3dc3ae779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a3dc3ae779_0_19"/>
          <p:cNvSpPr txBox="1"/>
          <p:nvPr/>
        </p:nvSpPr>
        <p:spPr>
          <a:xfrm>
            <a:off x="603500" y="264350"/>
            <a:ext cx="68730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2024</a:t>
            </a:r>
            <a:endParaRPr sz="40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7" name="Google Shape;87;g2a3dc3ae779_0_19"/>
          <p:cNvSpPr txBox="1"/>
          <p:nvPr/>
        </p:nvSpPr>
        <p:spPr>
          <a:xfrm>
            <a:off x="5243000" y="988108"/>
            <a:ext cx="3881100" cy="63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" sz="1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nl" sz="1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85</a:t>
            </a: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scholen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" sz="1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nl" sz="1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3500</a:t>
            </a: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kinderen, </a:t>
            </a:r>
            <a:r>
              <a:rPr lang="nl" sz="1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&gt;60%</a:t>
            </a: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uit ondergerepresenteerde groepen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" sz="1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nl" sz="1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600</a:t>
            </a:r>
            <a:r>
              <a:rPr lang="nl" sz="1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.000</a:t>
            </a: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views op social media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" sz="1700" b="1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&gt;</a:t>
            </a:r>
            <a:r>
              <a:rPr lang="nl" sz="17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nauwe partners,</a:t>
            </a:r>
            <a:r>
              <a:rPr lang="nl" sz="1700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 een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groeiend, enthousiast team van medewerkers, vrijwilligers &amp; adviseurs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2a3dc3ae779_0_19" descr="A picture containing person, outdoo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500" y="1263875"/>
            <a:ext cx="4260300" cy="2894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2a3dc3ae779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9303"/>
            <a:ext cx="915678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2a3dc3ae779_0_179"/>
          <p:cNvPicPr preferRelativeResize="0"/>
          <p:nvPr/>
        </p:nvPicPr>
        <p:blipFill rotWithShape="1">
          <a:blip r:embed="rId4">
            <a:alphaModFix/>
          </a:blip>
          <a:srcRect l="20852" r="25871"/>
          <a:stretch/>
        </p:blipFill>
        <p:spPr>
          <a:xfrm>
            <a:off x="4264429" y="0"/>
            <a:ext cx="4879571" cy="514758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g2a3dc3ae779_0_179"/>
          <p:cNvSpPr txBox="1"/>
          <p:nvPr/>
        </p:nvSpPr>
        <p:spPr>
          <a:xfrm>
            <a:off x="0" y="1145200"/>
            <a:ext cx="4275600" cy="26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Inclusief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Inspirerend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Empowerend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Creatief</a:t>
            </a: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 b="0" i="0" u="none" strike="noStrike" cap="none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Hands-on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700" b="0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7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273F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6" name="Google Shape;96;g2a3dc3ae779_0_179"/>
          <p:cNvSpPr txBox="1"/>
          <p:nvPr/>
        </p:nvSpPr>
        <p:spPr>
          <a:xfrm>
            <a:off x="667440" y="264350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2. Onze aanpak</a:t>
            </a:r>
            <a:endParaRPr sz="4000" b="1" i="0" u="none" strike="noStrike" cap="none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7" name="Google Shape;97;g2a3dc3ae779_0_179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18317"/>
          <a:stretch/>
        </p:blipFill>
        <p:spPr>
          <a:xfrm>
            <a:off x="8321994" y="4705140"/>
            <a:ext cx="651906" cy="24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5FE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2a3dc3ae779_0_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1350" y="4707250"/>
            <a:ext cx="724050" cy="25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2a3dc3ae779_0_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385762"/>
            <a:ext cx="7772400" cy="437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a3dc3ae779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9" name="Google Shape;109;g2a3dc3ae779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pic>
        <p:nvPicPr>
          <p:cNvPr id="110" name="Google Shape;110;g2a3dc3ae779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400" y="-3"/>
            <a:ext cx="915678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g2a3dc3ae779_0_1"/>
          <p:cNvPicPr preferRelativeResize="0"/>
          <p:nvPr/>
        </p:nvPicPr>
        <p:blipFill rotWithShape="1">
          <a:blip r:embed="rId4">
            <a:alphaModFix/>
          </a:blip>
          <a:srcRect l="8492" t="23175" r="10548" b="11486"/>
          <a:stretch/>
        </p:blipFill>
        <p:spPr>
          <a:xfrm>
            <a:off x="4364948" y="-6300"/>
            <a:ext cx="4791852" cy="515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2a3dc3ae779_0_1"/>
          <p:cNvSpPr txBox="1"/>
          <p:nvPr/>
        </p:nvSpPr>
        <p:spPr>
          <a:xfrm>
            <a:off x="554782" y="155804"/>
            <a:ext cx="54387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nl" sz="4000" b="1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3. Wins…</a:t>
            </a:r>
            <a:endParaRPr sz="40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g2a3dc3ae779_0_1"/>
          <p:cNvSpPr txBox="1"/>
          <p:nvPr/>
        </p:nvSpPr>
        <p:spPr>
          <a:xfrm>
            <a:off x="715002" y="1017722"/>
            <a:ext cx="3601200" cy="49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grote impact bij doelgroep </a:t>
            </a: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erkend voor expertise in inclusieve workshops</a:t>
            </a: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veel interesse van vrijwilligers</a:t>
            </a: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1700">
                <a:solidFill>
                  <a:srgbClr val="00273F"/>
                </a:solidFill>
                <a:latin typeface="Montserrat"/>
                <a:ea typeface="Montserrat"/>
                <a:cs typeface="Montserrat"/>
                <a:sym typeface="Montserrat"/>
              </a:rPr>
              <a:t>veel aanvragen</a:t>
            </a:r>
            <a:endParaRPr sz="1700">
              <a:solidFill>
                <a:srgbClr val="00273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2a3dc3ae779_0_1" descr="Logo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b="18317"/>
          <a:stretch/>
        </p:blipFill>
        <p:spPr>
          <a:xfrm>
            <a:off x="8321994" y="4705140"/>
            <a:ext cx="651906" cy="2438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Office PowerPoint</Application>
  <PresentationFormat>Diavoorstelling (16:9)</PresentationFormat>
  <Paragraphs>128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Montserrat SemiBold</vt:lpstr>
      <vt:lpstr>Montserrat</vt:lpstr>
      <vt:lpstr>Helvetica Neue Light</vt:lpstr>
      <vt:lpstr>Arial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Home</dc:creator>
  <cp:lastModifiedBy>Kristin Vertenten</cp:lastModifiedBy>
  <cp:revision>1</cp:revision>
  <dcterms:modified xsi:type="dcterms:W3CDTF">2024-10-09T07:29:57Z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0x01010019AE11535AD93D4AACA872F9836209AD</vt:lpwstr>
  </property>
</Properties>
</file>