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59" r:id="rId5"/>
    <p:sldId id="271" r:id="rId6"/>
    <p:sldId id="269" r:id="rId7"/>
    <p:sldId id="268" r:id="rId8"/>
    <p:sldId id="272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D2C5"/>
    <a:srgbClr val="1D4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 snapToGrid="0">
      <p:cViewPr varScale="1">
        <p:scale>
          <a:sx n="61" d="100"/>
          <a:sy n="61" d="100"/>
        </p:scale>
        <p:origin x="222" y="54"/>
      </p:cViewPr>
      <p:guideLst/>
    </p:cSldViewPr>
  </p:slideViewPr>
  <p:outlineViewPr>
    <p:cViewPr>
      <p:scale>
        <a:sx n="33" d="100"/>
        <a:sy n="33" d="100"/>
      </p:scale>
      <p:origin x="0" y="-65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A1A4F-D622-4BC6-9808-27D6711F0382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CEB78-717B-47FE-BEF4-97C72A14CC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738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2891" indent="-362891" fontAlgn="ctr">
              <a:lnSpc>
                <a:spcPct val="107000"/>
              </a:lnSpc>
              <a:spcAft>
                <a:spcPts val="847"/>
              </a:spcAft>
              <a:buSzPts val="1000"/>
              <a:buFont typeface="Symbol" panose="05050102010706020507" pitchFamily="18" charset="2"/>
              <a:buChar char=""/>
              <a:tabLst>
                <a:tab pos="483855" algn="l"/>
              </a:tabLst>
            </a:pPr>
            <a:r>
              <a:rPr lang="nl-BE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 jaar geleden, kinderen en jongeren passie en talent laten vinden en ontwikkelen – waar ben ik goed in, wat doe ik graag</a:t>
            </a:r>
            <a:endParaRPr lang="en-GB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2891" indent="-362891" fontAlgn="ctr">
              <a:lnSpc>
                <a:spcPct val="107000"/>
              </a:lnSpc>
              <a:spcAft>
                <a:spcPts val="847"/>
              </a:spcAft>
              <a:buSzPts val="1000"/>
              <a:buFont typeface="Symbol" panose="05050102010706020507" pitchFamily="18" charset="2"/>
              <a:buChar char=""/>
              <a:tabLst>
                <a:tab pos="483855" algn="l"/>
              </a:tabLst>
            </a:pPr>
            <a:r>
              <a:rPr lang="nl-BE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Kinderen weten niet altijd wat ze graag doen, en kunnen zo komen proeven ook richting toekomst (studiekeuze, beroepskeuze)</a:t>
            </a:r>
            <a:endParaRPr lang="en-GB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2409" indent="-302409">
              <a:buFont typeface="Arial" panose="020B0604020202020204" pitchFamily="34" charset="0"/>
              <a:buChar char="•"/>
            </a:pPr>
            <a:r>
              <a:rPr lang="nl-BE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Creatieve en technologische thema’s </a:t>
            </a:r>
          </a:p>
          <a:p>
            <a:pPr marL="302409" indent="-302409">
              <a:buFont typeface="Arial" panose="020B0604020202020204" pitchFamily="34" charset="0"/>
              <a:buChar char="•"/>
            </a:pPr>
            <a:r>
              <a:rPr lang="nl-BE" sz="1900" dirty="0">
                <a:latin typeface="Calibri" panose="020F0502020204030204" pitchFamily="34" charset="0"/>
              </a:rPr>
              <a:t>Van Genk tot Lokeren, van Turnhout en Antwerpen tot Overijse – een dertigtal locaties voor kampen over heel Vlaanderen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DD2-1DEA-4C90-BF39-FC00818A01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54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Drie grote Skillzluiken:</a:t>
            </a:r>
          </a:p>
          <a:p>
            <a:r>
              <a:rPr lang="nl-BE" dirty="0"/>
              <a:t>- vakantiekampen met en zonder overnachting</a:t>
            </a:r>
          </a:p>
          <a:p>
            <a:r>
              <a:rPr lang="nl-BE" dirty="0"/>
              <a:t>- workshops</a:t>
            </a:r>
          </a:p>
          <a:p>
            <a:r>
              <a:rPr lang="nl-BE" dirty="0"/>
              <a:t>- naschoolse vormingen</a:t>
            </a:r>
          </a:p>
          <a:p>
            <a:endParaRPr lang="nl-BE" dirty="0"/>
          </a:p>
          <a:p>
            <a:pPr marL="181446" indent="-181446">
              <a:buFont typeface="Wingdings" panose="05000000000000000000" pitchFamily="2" charset="2"/>
              <a:buChar char="è"/>
            </a:pPr>
            <a:r>
              <a:rPr lang="nl-BE" dirty="0">
                <a:sym typeface="Wingdings" panose="05000000000000000000" pitchFamily="2" charset="2"/>
              </a:rPr>
              <a:t>Je kan als monitor op alle drie aansluiten</a:t>
            </a:r>
          </a:p>
          <a:p>
            <a:pPr marL="181446" indent="-181446">
              <a:buFont typeface="Wingdings" panose="05000000000000000000" pitchFamily="2" charset="2"/>
              <a:buChar char="è"/>
            </a:pPr>
            <a:r>
              <a:rPr lang="nl-BE" dirty="0">
                <a:sym typeface="Wingdings" panose="05000000000000000000" pitchFamily="2" charset="2"/>
              </a:rPr>
              <a:t>Een week in de vakantie, halve of hele dagen voor workshops het hele jaar door, of lessenreeksen van 8 tijdens schooljaar voor naschoolse</a:t>
            </a:r>
            <a:endParaRPr lang="nl-BE" dirty="0"/>
          </a:p>
          <a:p>
            <a:endParaRPr lang="nl-BE" dirty="0"/>
          </a:p>
          <a:p>
            <a:r>
              <a:rPr lang="nl-BE" dirty="0"/>
              <a:t>+ nog wat side quests: fifaploeg, robotsclub, filmclub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DD2-1DEA-4C90-BF39-FC00818A016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16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gradFill>
          <a:gsLst>
            <a:gs pos="100000">
              <a:srgbClr val="58D2C5"/>
            </a:gs>
            <a:gs pos="12000">
              <a:srgbClr val="1D4F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646650-FE4B-2C90-6EB6-1A7293FCA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EF3C95D-59B1-82E2-BF8B-F62361AF85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5684" y="373133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Datum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1DD1E1-A41A-8A3A-C438-ADC9E1311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AD9-CA0E-40FC-8CA9-ADCC93EE287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A91B70-A5CC-0FC1-13CC-7ACF5A98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8CD60-1D2E-6AAB-9AD0-99A89625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19D4-623A-4676-8842-A1373FECAF10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A6F822C-717B-2022-03EC-A7A2476E320C}"/>
              </a:ext>
            </a:extLst>
          </p:cNvPr>
          <p:cNvSpPr/>
          <p:nvPr userDrawn="1"/>
        </p:nvSpPr>
        <p:spPr>
          <a:xfrm>
            <a:off x="0" y="4511842"/>
            <a:ext cx="12192000" cy="238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group of kids in superhero clothing&#10;&#10;Description automatically generated">
            <a:extLst>
              <a:ext uri="{FF2B5EF4-FFF2-40B4-BE49-F238E27FC236}">
                <a16:creationId xmlns:a16="http://schemas.microsoft.com/office/drawing/2014/main" xmlns="" id="{0D0DCDEB-6ABE-39A0-C9A4-4D3C123EFC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164" y="4626412"/>
            <a:ext cx="4477672" cy="215846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0985F19D-07D2-5BD0-85BE-2A81732CD8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72716" y="4229100"/>
            <a:ext cx="565484" cy="5654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4956D8D-3D3B-5706-4B2E-E90FE1D508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10628" y="3858628"/>
            <a:ext cx="370472" cy="3704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BF7BABF-EC17-FB94-3C28-424958A1FB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84795" y="4429919"/>
            <a:ext cx="255420" cy="2554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773199E-140F-5ADF-A100-8B26AE71DA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11479630" y="993064"/>
            <a:ext cx="565484" cy="5654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8DE149C-352D-1A01-7359-F0020FDDD2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11109158" y="186197"/>
            <a:ext cx="370472" cy="3704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BCB3376-0D43-C605-A998-CD885428AC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10806073" y="596441"/>
            <a:ext cx="255420" cy="25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50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8EE84E3-373C-F0D6-F855-1A3DA03FCE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535904"/>
            <a:ext cx="12192000" cy="2322095"/>
          </a:xfrm>
          <a:prstGeom prst="rect">
            <a:avLst/>
          </a:prstGeom>
          <a:gradFill flip="none" rotWithShape="1">
            <a:gsLst>
              <a:gs pos="0">
                <a:srgbClr val="1D4F9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D85F9-B68F-AFC9-D595-0DCF8476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4979"/>
            <a:ext cx="10515600" cy="118160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2A3FE8-8049-FF24-9879-D687DEAC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AD9-CA0E-40FC-8CA9-ADCC93EE287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587A0-13BE-85E3-E314-454DC834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9E1FF4-60ED-B8B3-5A5B-79B7E727B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19D4-623A-4676-8842-A1373FECAF10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 descr="A group of people wearing clothing&#10;&#10;Description automatically generated">
            <a:extLst>
              <a:ext uri="{FF2B5EF4-FFF2-40B4-BE49-F238E27FC236}">
                <a16:creationId xmlns:a16="http://schemas.microsoft.com/office/drawing/2014/main" xmlns="" id="{DA2550D6-E616-747A-D14C-4E2C8B5DB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42" y="731420"/>
            <a:ext cx="12192000" cy="434498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F8C2DFCC-1F00-AE55-6666-3014FEBF49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0380" y="2244935"/>
            <a:ext cx="565484" cy="5654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9091F94-03CB-3853-C4E6-5F59627E48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74471" y="6123990"/>
            <a:ext cx="370472" cy="3704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9AF45A3-FC63-DE1D-8AC5-EE20DACBD6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2466" y="2066676"/>
            <a:ext cx="255420" cy="2554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D528784-9772-9962-8DC9-E0C46BE1FE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11347533" y="6026484"/>
            <a:ext cx="565484" cy="5654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95754DC-6794-600D-5685-1A38080448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11347533" y="1329197"/>
            <a:ext cx="370472" cy="3704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CB61C79-564F-CAF4-0041-B29019589B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11250278" y="5589921"/>
            <a:ext cx="255420" cy="25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3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F9D1E-66D2-0589-7708-99047523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8D2C5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1B3384-A82C-CC60-3B0C-945A6C719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609A1B-57A8-8901-94CE-94C8D6F5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AD9-CA0E-40FC-8CA9-ADCC93EE287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BD949-F06E-224B-E66A-B68F6F9E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B932DC-C65F-F0DF-C727-EB1549D3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19D4-623A-4676-8842-A1373FECAF10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A group of people wearing clothing&#10;&#10;Description automatically generated">
            <a:extLst>
              <a:ext uri="{FF2B5EF4-FFF2-40B4-BE49-F238E27FC236}">
                <a16:creationId xmlns:a16="http://schemas.microsoft.com/office/drawing/2014/main" xmlns="" id="{1CBD2FE3-33CB-33D4-2096-4A1CE68A5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8243" y="3429000"/>
            <a:ext cx="3141462" cy="362012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D48D22BD-3384-1568-31A6-BB7A3B581C43}"/>
              </a:ext>
            </a:extLst>
          </p:cNvPr>
          <p:cNvSpPr/>
          <p:nvPr userDrawn="1"/>
        </p:nvSpPr>
        <p:spPr>
          <a:xfrm>
            <a:off x="128713" y="225969"/>
            <a:ext cx="565484" cy="5654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92F0CC6-4576-B118-C105-B49F3D65B3B2}"/>
              </a:ext>
            </a:extLst>
          </p:cNvPr>
          <p:cNvSpPr/>
          <p:nvPr userDrawn="1"/>
        </p:nvSpPr>
        <p:spPr>
          <a:xfrm>
            <a:off x="11733538" y="6073608"/>
            <a:ext cx="370472" cy="3704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E91E6BA-18EB-5084-FEB1-00F7AF44D29C}"/>
              </a:ext>
            </a:extLst>
          </p:cNvPr>
          <p:cNvSpPr/>
          <p:nvPr userDrawn="1"/>
        </p:nvSpPr>
        <p:spPr>
          <a:xfrm>
            <a:off x="383069" y="1027906"/>
            <a:ext cx="255420" cy="2554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3674704-1576-EF45-1C37-B6B679F05EF6}"/>
              </a:ext>
            </a:extLst>
          </p:cNvPr>
          <p:cNvSpPr/>
          <p:nvPr userDrawn="1"/>
        </p:nvSpPr>
        <p:spPr>
          <a:xfrm rot="5400000">
            <a:off x="555458" y="5830094"/>
            <a:ext cx="565484" cy="5654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BAC1C14-970C-F1AF-1F99-048DF98475F9}"/>
              </a:ext>
            </a:extLst>
          </p:cNvPr>
          <p:cNvSpPr/>
          <p:nvPr userDrawn="1"/>
        </p:nvSpPr>
        <p:spPr>
          <a:xfrm rot="5400000">
            <a:off x="-185236" y="842670"/>
            <a:ext cx="370472" cy="3704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E4E1D9A-C321-EC9B-E45A-4DF8EF66A0BE}"/>
              </a:ext>
            </a:extLst>
          </p:cNvPr>
          <p:cNvSpPr/>
          <p:nvPr userDrawn="1"/>
        </p:nvSpPr>
        <p:spPr>
          <a:xfrm rot="5400000">
            <a:off x="11699332" y="5669338"/>
            <a:ext cx="255420" cy="25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06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7FCEA36-A832-2030-ABDF-661348524F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8253663" cy="6858000"/>
          </a:xfrm>
          <a:prstGeom prst="rect">
            <a:avLst/>
          </a:prstGeom>
          <a:gradFill flip="none" rotWithShape="1">
            <a:gsLst>
              <a:gs pos="0">
                <a:srgbClr val="1D4F9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8701B-809C-522B-32F8-D7FE1B68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4169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58D2C5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85887EA-2EA0-A87E-5C81-746106EF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AD9-CA0E-40FC-8CA9-ADCC93EE287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E985F-CC7F-3DC6-1E81-0DE0514E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4EC623-3052-348E-4F23-0D731B2C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19D4-623A-4676-8842-A1373FECAF10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CCF8F22E-97D8-E3E9-760D-83E480D6D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41695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3D963B0F-F8DF-2BED-BCBE-74C54F4A79C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267700" y="0"/>
            <a:ext cx="39243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pic>
        <p:nvPicPr>
          <p:cNvPr id="10" name="Picture 9" descr="A cartoon of a person in a superhero garment&#10;&#10;Description automatically generated">
            <a:extLst>
              <a:ext uri="{FF2B5EF4-FFF2-40B4-BE49-F238E27FC236}">
                <a16:creationId xmlns:a16="http://schemas.microsoft.com/office/drawing/2014/main" xmlns="" id="{B879D35B-375D-2095-2070-B514FEF252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00544" y="3801675"/>
            <a:ext cx="2673101" cy="319126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A308E5-E741-3790-E258-C419B855F6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04579" y="6073608"/>
            <a:ext cx="565484" cy="5654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3B9843A-2A35-E5EA-BAEE-6F499D09AB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42491" y="5703136"/>
            <a:ext cx="370472" cy="3704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69A61CA-3A2F-CDB7-4581-229F6F930C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6658" y="6274427"/>
            <a:ext cx="255420" cy="2554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0B215CA-4A91-87EF-272D-919260C167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541421" y="185738"/>
            <a:ext cx="565484" cy="5654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A4B8E25-213D-BA4B-E5FA-878A899D4D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11641806" y="225969"/>
            <a:ext cx="370472" cy="3704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5962A23-9118-EE47-70A9-5B237F5145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11514096" y="772486"/>
            <a:ext cx="255420" cy="25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16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6EDF8637-59A7-CE97-0540-B570DA8F66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B6633F-98E0-76BE-70A1-F9763F46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AD9-CA0E-40FC-8CA9-ADCC93EE287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A25DB3-0171-7D9D-6D04-D78E3E309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B5D3BC-19EE-B6E8-4C3C-B5ACAA71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19D4-623A-4676-8842-A1373FECAF10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93FDC-1F83-EFBE-D2E3-3E440A28F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DC29F36-209F-ACC1-6B32-35CFC843C32E}"/>
              </a:ext>
            </a:extLst>
          </p:cNvPr>
          <p:cNvSpPr/>
          <p:nvPr userDrawn="1"/>
        </p:nvSpPr>
        <p:spPr>
          <a:xfrm>
            <a:off x="11204032" y="5420394"/>
            <a:ext cx="565484" cy="5654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8BD118B-7143-75A0-DCD9-CFED0F0A30D3}"/>
              </a:ext>
            </a:extLst>
          </p:cNvPr>
          <p:cNvSpPr/>
          <p:nvPr userDrawn="1"/>
        </p:nvSpPr>
        <p:spPr>
          <a:xfrm>
            <a:off x="11569243" y="6166519"/>
            <a:ext cx="255420" cy="2554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1EC31D7-8492-346A-AEDD-B17FBD6541D6}"/>
              </a:ext>
            </a:extLst>
          </p:cNvPr>
          <p:cNvSpPr/>
          <p:nvPr userDrawn="1"/>
        </p:nvSpPr>
        <p:spPr>
          <a:xfrm rot="5400000">
            <a:off x="541421" y="185738"/>
            <a:ext cx="565484" cy="5654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7FC4F9D-8EB6-4BFC-047F-D489BBA3D954}"/>
              </a:ext>
            </a:extLst>
          </p:cNvPr>
          <p:cNvSpPr/>
          <p:nvPr userDrawn="1"/>
        </p:nvSpPr>
        <p:spPr>
          <a:xfrm rot="5400000">
            <a:off x="323893" y="936960"/>
            <a:ext cx="370472" cy="3704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F075C1F-1BF0-D6FA-1C3F-D45DCEAB5D8E}"/>
              </a:ext>
            </a:extLst>
          </p:cNvPr>
          <p:cNvSpPr/>
          <p:nvPr userDrawn="1"/>
        </p:nvSpPr>
        <p:spPr>
          <a:xfrm rot="5400000">
            <a:off x="1106905" y="824498"/>
            <a:ext cx="255420" cy="25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9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7DE985-A263-4792-7543-75ACD799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7C5B3F-5781-E96F-B855-46691D84E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A36B3B-5268-4FE1-F7B3-AFFC40694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9E2DEE-C159-CF13-A2FD-1CAF9C369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75BA72-0EAD-D1CF-D930-F53E894E1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6F7D465-463D-BCA0-8AF9-88CDCDBC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AD9-CA0E-40FC-8CA9-ADCC93EE287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7B9ADD4-4D2D-A823-94EB-CAEAAAD22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AEADFC3-1326-EAD5-D23D-084D4D4B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19D4-623A-4676-8842-A1373FECAF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4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E8810B8-8EF0-C624-D2F3-B18B17BC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AD9-CA0E-40FC-8CA9-ADCC93EE287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1C2C6B-FFFC-0DE3-4A7D-8D82D68D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57F4B8-4573-143E-3394-7F19F594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19D4-623A-4676-8842-A1373FECAF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28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AAF67ED-9453-CBD4-8475-BCB503E8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5BE223-23BD-AA66-37B7-C89F73684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285B4-2C45-679A-3DC3-0A1984AFD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ABAD9-CA0E-40FC-8CA9-ADCC93EE287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4A4ECD-E56B-2B84-7895-47951A503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43F3ED-5982-900B-2B67-E702446AF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AE19D4-623A-4676-8842-A1373FECAF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87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2" r:id="rId5"/>
    <p:sldLayoutId id="2147483653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8D2C5"/>
            </a:gs>
            <a:gs pos="12000">
              <a:srgbClr val="1D4F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0BEEC4-CAFB-1E99-D882-4A9D31ED0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6050" y="944526"/>
            <a:ext cx="7118867" cy="1618533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Werving</a:t>
            </a:r>
            <a:r>
              <a:rPr lang="en-GB" dirty="0"/>
              <a:t> en </a:t>
            </a:r>
            <a:r>
              <a:rPr lang="en-GB" dirty="0" err="1"/>
              <a:t>engageren</a:t>
            </a:r>
            <a:r>
              <a:rPr lang="en-GB" dirty="0"/>
              <a:t> van </a:t>
            </a:r>
            <a:r>
              <a:rPr lang="en-GB" dirty="0" err="1"/>
              <a:t>vrijwilligers</a:t>
            </a:r>
            <a:r>
              <a:rPr lang="en-GB" dirty="0"/>
              <a:t> en </a:t>
            </a:r>
            <a:r>
              <a:rPr lang="en-GB" dirty="0" err="1"/>
              <a:t>monitoren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88DF43-5AD2-25C7-3C21-BF21AEA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0594" y="2824298"/>
            <a:ext cx="5610808" cy="1015985"/>
          </a:xfrm>
        </p:spPr>
        <p:txBody>
          <a:bodyPr/>
          <a:lstStyle/>
          <a:p>
            <a:r>
              <a:rPr lang="en-GB" dirty="0"/>
              <a:t>24 </a:t>
            </a:r>
            <a:r>
              <a:rPr lang="en-GB" dirty="0" err="1"/>
              <a:t>september</a:t>
            </a:r>
            <a:r>
              <a:rPr lang="en-GB" dirty="0"/>
              <a:t> 2024</a:t>
            </a:r>
          </a:p>
        </p:txBody>
      </p:sp>
      <p:pic>
        <p:nvPicPr>
          <p:cNvPr id="12" name="Picture 11" descr="A group of kids in superhero clothing&#10;&#10;Description automatically generated">
            <a:extLst>
              <a:ext uri="{FF2B5EF4-FFF2-40B4-BE49-F238E27FC236}">
                <a16:creationId xmlns:a16="http://schemas.microsoft.com/office/drawing/2014/main" xmlns="" id="{E3DCC80A-C4F2-D9A3-B31C-D1A81E6F453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100" y="4556906"/>
            <a:ext cx="4769799" cy="22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1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kids in a classroom&#10;&#10;Description automatically generated">
            <a:extLst>
              <a:ext uri="{FF2B5EF4-FFF2-40B4-BE49-F238E27FC236}">
                <a16:creationId xmlns:a16="http://schemas.microsoft.com/office/drawing/2014/main" xmlns="" id="{C5F1905D-6108-6BEC-702C-5CC4FA035A8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hq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9A7D36B0-83D3-228C-31F6-D906A8DE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Sinds 2017 op missie door Vlaanderen</a:t>
            </a:r>
            <a:endParaRPr lang="en-GB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0F103C04-B81B-1397-987F-FCD3065C46DF}"/>
              </a:ext>
            </a:extLst>
          </p:cNvPr>
          <p:cNvSpPr/>
          <p:nvPr/>
        </p:nvSpPr>
        <p:spPr>
          <a:xfrm>
            <a:off x="596900" y="228600"/>
            <a:ext cx="571500" cy="57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8D26D76-3C9A-8C0E-C479-CD8DBE5A501B}"/>
              </a:ext>
            </a:extLst>
          </p:cNvPr>
          <p:cNvSpPr/>
          <p:nvPr/>
        </p:nvSpPr>
        <p:spPr>
          <a:xfrm>
            <a:off x="311150" y="952500"/>
            <a:ext cx="355600" cy="355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83163C2-E425-9699-46D9-22B6ACE0B0B2}"/>
              </a:ext>
            </a:extLst>
          </p:cNvPr>
          <p:cNvSpPr/>
          <p:nvPr/>
        </p:nvSpPr>
        <p:spPr>
          <a:xfrm>
            <a:off x="1143000" y="838200"/>
            <a:ext cx="190500" cy="190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9E2C75B-5050-5D49-2C5A-1C692E4F8C83}"/>
              </a:ext>
            </a:extLst>
          </p:cNvPr>
          <p:cNvSpPr/>
          <p:nvPr/>
        </p:nvSpPr>
        <p:spPr>
          <a:xfrm>
            <a:off x="11214100" y="5384800"/>
            <a:ext cx="571500" cy="57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57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in a garment&#10;&#10;Description automatically generated">
            <a:extLst>
              <a:ext uri="{FF2B5EF4-FFF2-40B4-BE49-F238E27FC236}">
                <a16:creationId xmlns:a16="http://schemas.microsoft.com/office/drawing/2014/main" xmlns="" id="{6135FF97-7BE4-81C2-CED2-0A2B8CFA0E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44" y="723900"/>
            <a:ext cx="2588906" cy="3240000"/>
          </a:xfrm>
          <a:prstGeom prst="rect">
            <a:avLst/>
          </a:prstGeom>
        </p:spPr>
      </p:pic>
      <p:pic>
        <p:nvPicPr>
          <p:cNvPr id="7" name="Picture 6" descr="A cartoon of a person wearing a garment&#10;&#10;Description automatically generated">
            <a:extLst>
              <a:ext uri="{FF2B5EF4-FFF2-40B4-BE49-F238E27FC236}">
                <a16:creationId xmlns:a16="http://schemas.microsoft.com/office/drawing/2014/main" xmlns="" id="{341A40B7-7CE0-D461-D67A-BEAB0E3E980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5991" y="723900"/>
            <a:ext cx="2728698" cy="3240000"/>
          </a:xfrm>
          <a:prstGeom prst="rect">
            <a:avLst/>
          </a:prstGeom>
        </p:spPr>
      </p:pic>
      <p:pic>
        <p:nvPicPr>
          <p:cNvPr id="9" name="Picture 8" descr="A cartoon of a superhero&#10;&#10;Description automatically generated">
            <a:extLst>
              <a:ext uri="{FF2B5EF4-FFF2-40B4-BE49-F238E27FC236}">
                <a16:creationId xmlns:a16="http://schemas.microsoft.com/office/drawing/2014/main" xmlns="" id="{B4E93266-49AB-D003-F5BF-46C73C2D25D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791" y="723900"/>
            <a:ext cx="1504858" cy="3240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B6F36F3D-0F9A-431C-1253-6EF226472A0E}"/>
              </a:ext>
            </a:extLst>
          </p:cNvPr>
          <p:cNvSpPr/>
          <p:nvPr/>
        </p:nvSpPr>
        <p:spPr>
          <a:xfrm>
            <a:off x="1383993" y="3633700"/>
            <a:ext cx="2374900" cy="2374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9A7B153-49D0-5413-F626-692F542BD4A1}"/>
              </a:ext>
            </a:extLst>
          </p:cNvPr>
          <p:cNvSpPr/>
          <p:nvPr/>
        </p:nvSpPr>
        <p:spPr>
          <a:xfrm>
            <a:off x="4908550" y="3633700"/>
            <a:ext cx="2374900" cy="2374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117408C-51DC-D8E3-05C9-3789F0FB6201}"/>
              </a:ext>
            </a:extLst>
          </p:cNvPr>
          <p:cNvSpPr/>
          <p:nvPr/>
        </p:nvSpPr>
        <p:spPr>
          <a:xfrm>
            <a:off x="8428090" y="3633700"/>
            <a:ext cx="2374900" cy="2374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D9853E-A41B-567C-3F83-20CE23C56CE4}"/>
              </a:ext>
            </a:extLst>
          </p:cNvPr>
          <p:cNvSpPr txBox="1"/>
          <p:nvPr/>
        </p:nvSpPr>
        <p:spPr>
          <a:xfrm>
            <a:off x="1330417" y="4590317"/>
            <a:ext cx="248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Vakantiekampen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1DA5F4F-F378-6489-AA45-6C760DA06DAB}"/>
              </a:ext>
            </a:extLst>
          </p:cNvPr>
          <p:cNvSpPr txBox="1"/>
          <p:nvPr/>
        </p:nvSpPr>
        <p:spPr>
          <a:xfrm>
            <a:off x="4854974" y="4590317"/>
            <a:ext cx="248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Workshops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4187D3-4141-AA50-7F64-CD6DD3436781}"/>
              </a:ext>
            </a:extLst>
          </p:cNvPr>
          <p:cNvSpPr txBox="1"/>
          <p:nvPr/>
        </p:nvSpPr>
        <p:spPr>
          <a:xfrm>
            <a:off x="8379532" y="4405650"/>
            <a:ext cx="2482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Naschoolse</a:t>
            </a:r>
          </a:p>
          <a:p>
            <a:pPr algn="ctr"/>
            <a:r>
              <a:rPr lang="nl-BE" sz="2400" b="1" dirty="0">
                <a:solidFill>
                  <a:schemeClr val="bg1"/>
                </a:solidFill>
              </a:rPr>
              <a:t>vormingen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E9A226-55EA-E447-60A2-1FDCE3B2D058}"/>
              </a:ext>
            </a:extLst>
          </p:cNvPr>
          <p:cNvSpPr txBox="1"/>
          <p:nvPr/>
        </p:nvSpPr>
        <p:spPr>
          <a:xfrm>
            <a:off x="9172638" y="6318885"/>
            <a:ext cx="248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+ side quests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0064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Vlieger, Menselijk gezicht, persoon&#10;&#10;Automatisch gegenereerde beschrijving">
            <a:extLst>
              <a:ext uri="{FF2B5EF4-FFF2-40B4-BE49-F238E27FC236}">
                <a16:creationId xmlns:a16="http://schemas.microsoft.com/office/drawing/2014/main" xmlns="" id="{8BB7EC49-6F28-41E6-A1E1-806BB0E7D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214" y="214968"/>
            <a:ext cx="4564265" cy="6428064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6E1511AD-545E-2313-AAF7-9D99AB0DDA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4816" y="869500"/>
            <a:ext cx="1479568" cy="58258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E17E914F-F482-9185-EB65-44E8740A1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494" y="737118"/>
            <a:ext cx="975445" cy="73158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3823816C-2AB6-0EC6-2932-6164D342A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1030" y="1789264"/>
            <a:ext cx="1737511" cy="85351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FFDAA85D-AD04-201B-13CB-BB27A27BD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152" y="2033125"/>
            <a:ext cx="1470787" cy="36579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0AFE751B-BC44-FCDF-888F-80EAA209CB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817" y="2642778"/>
            <a:ext cx="1463167" cy="12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4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6AF5ACE6-6D5D-D107-B400-3D1B359A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Selectie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53507FBC-EC4F-D417-BAF7-36E2D4C3A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2 mogelijkheden</a:t>
            </a:r>
          </a:p>
          <a:p>
            <a:pPr lvl="1"/>
            <a:r>
              <a:rPr lang="nl-NL" dirty="0"/>
              <a:t>Individueel gesprek </a:t>
            </a:r>
          </a:p>
          <a:p>
            <a:pPr lvl="2"/>
            <a:r>
              <a:rPr lang="nl-NL" dirty="0"/>
              <a:t>voor monitoren zonder relevante ervaring</a:t>
            </a:r>
          </a:p>
          <a:p>
            <a:pPr lvl="2"/>
            <a:r>
              <a:rPr lang="nl-NL" dirty="0"/>
              <a:t>in rustige periodes</a:t>
            </a:r>
          </a:p>
          <a:p>
            <a:pPr lvl="1"/>
            <a:r>
              <a:rPr lang="nl-NL" dirty="0"/>
              <a:t>Infomoment voor ervaren monitoren en lesgevers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7B0A71AA-2224-E556-6BCA-79C0531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209" y="3880878"/>
            <a:ext cx="4976291" cy="27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725FC6A-C4C5-242F-9D36-2A3CF2BF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Uitdagingen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80BEA55-B189-3C87-5246-6D534AD3D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Zorgen voor permanente instroom</a:t>
            </a:r>
          </a:p>
          <a:p>
            <a:r>
              <a:rPr lang="nl-NL" dirty="0"/>
              <a:t>Grote turn over van monitoren</a:t>
            </a:r>
          </a:p>
          <a:p>
            <a:r>
              <a:rPr lang="nl-NL" dirty="0"/>
              <a:t>Diversiteit van onderwerpen</a:t>
            </a:r>
          </a:p>
          <a:p>
            <a:r>
              <a:rPr lang="nl-NL" dirty="0"/>
              <a:t>Kennis van monitoren</a:t>
            </a:r>
          </a:p>
          <a:p>
            <a:r>
              <a:rPr lang="nl-NL" dirty="0"/>
              <a:t>Last minute afzeggingen</a:t>
            </a:r>
          </a:p>
          <a:p>
            <a:r>
              <a:rPr lang="nl-NL" dirty="0"/>
              <a:t>Ervaren monitoren zwaaien af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931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89A0310-FDCD-216B-6D19-7181D6907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Motiveren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AA7DC87-2CC9-21E9-B39F-BF1D6D81D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Vergoeding</a:t>
            </a:r>
          </a:p>
          <a:p>
            <a:r>
              <a:rPr lang="nl-NL" dirty="0"/>
              <a:t>Vrienden</a:t>
            </a:r>
          </a:p>
          <a:p>
            <a:r>
              <a:rPr lang="nl-NL" dirty="0"/>
              <a:t>Passie overbrengen</a:t>
            </a:r>
            <a:endParaRPr lang="nl-BE" dirty="0"/>
          </a:p>
          <a:p>
            <a:r>
              <a:rPr lang="nl-BE" dirty="0"/>
              <a:t>Verbondenheid met Skillz</a:t>
            </a:r>
            <a:endParaRPr lang="nl-NL" dirty="0"/>
          </a:p>
        </p:txBody>
      </p:sp>
      <p:pic>
        <p:nvPicPr>
          <p:cNvPr id="4" name="Tijdelijke aanduiding voor inhoud 5" descr="Afbeelding met persoon, Menselijk gezicht, glimlach, transport&#10;&#10;Automatisch gegenereerde beschrijving">
            <a:extLst>
              <a:ext uri="{FF2B5EF4-FFF2-40B4-BE49-F238E27FC236}">
                <a16:creationId xmlns:a16="http://schemas.microsoft.com/office/drawing/2014/main" xmlns="" id="{69FEE9AC-9B61-4D8A-C1DC-8DE0169146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872" y="1611378"/>
            <a:ext cx="3263503" cy="4351338"/>
          </a:xfrm>
          <a:prstGeom prst="rect">
            <a:avLst/>
          </a:prstGeom>
        </p:spPr>
      </p:pic>
      <p:pic>
        <p:nvPicPr>
          <p:cNvPr id="8" name="Afbeelding 7" descr="Afbeelding met tekst, gebouw, handschrift, Container&#10;&#10;Automatisch gegenereerde beschrijving">
            <a:extLst>
              <a:ext uri="{FF2B5EF4-FFF2-40B4-BE49-F238E27FC236}">
                <a16:creationId xmlns:a16="http://schemas.microsoft.com/office/drawing/2014/main" xmlns="" id="{0D48143F-BA75-B382-021F-778C21CFF2B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52487" y="3969429"/>
            <a:ext cx="2333625" cy="3105151"/>
          </a:xfrm>
          <a:prstGeom prst="rect">
            <a:avLst/>
          </a:prstGeom>
        </p:spPr>
      </p:pic>
      <p:pic>
        <p:nvPicPr>
          <p:cNvPr id="6" name="Afbeelding 5" descr="Afbeelding met tekst, clipart, grafische vormgeving, Graphics&#10;&#10;Automatisch gegenereerde beschrijving">
            <a:extLst>
              <a:ext uri="{FF2B5EF4-FFF2-40B4-BE49-F238E27FC236}">
                <a16:creationId xmlns:a16="http://schemas.microsoft.com/office/drawing/2014/main" xmlns="" id="{462AC66F-4FCE-8839-8D2D-29707ED679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899" y="4964777"/>
            <a:ext cx="1595690" cy="997939"/>
          </a:xfrm>
          <a:prstGeom prst="rect">
            <a:avLst/>
          </a:prstGeom>
        </p:spPr>
      </p:pic>
      <p:pic>
        <p:nvPicPr>
          <p:cNvPr id="9" name="Afbeelding 8" descr="Afbeelding met tekst, poster, clipart&#10;&#10;Automatisch gegenereerde beschrijving">
            <a:extLst>
              <a:ext uri="{FF2B5EF4-FFF2-40B4-BE49-F238E27FC236}">
                <a16:creationId xmlns:a16="http://schemas.microsoft.com/office/drawing/2014/main" xmlns="" id="{2596EC7D-F734-072F-D678-46182B3163A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70" y="4387619"/>
            <a:ext cx="1311487" cy="8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7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persoon, overdekt, computer, kleding&#10;&#10;Automatisch gegenereerde beschrijving">
            <a:extLst>
              <a:ext uri="{FF2B5EF4-FFF2-40B4-BE49-F238E27FC236}">
                <a16:creationId xmlns:a16="http://schemas.microsoft.com/office/drawing/2014/main" xmlns="" id="{6FF420EF-D7A5-76C6-ACEB-369BC4D5892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92798" y="1665395"/>
            <a:ext cx="2401644" cy="1601096"/>
          </a:xfrm>
          <a:prstGeom prst="rect">
            <a:avLst/>
          </a:prstGeom>
        </p:spPr>
      </p:pic>
      <p:pic>
        <p:nvPicPr>
          <p:cNvPr id="5" name="Afbeelding 4" descr="Afbeelding met persoon, kleding, Menselijk gezicht, jongen&#10;&#10;Automatisch gegenereerde beschrijving">
            <a:extLst>
              <a:ext uri="{FF2B5EF4-FFF2-40B4-BE49-F238E27FC236}">
                <a16:creationId xmlns:a16="http://schemas.microsoft.com/office/drawing/2014/main" xmlns="" id="{42383AF7-FB84-F355-0795-DE00446355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665" y="258184"/>
            <a:ext cx="2891908" cy="1930502"/>
          </a:xfrm>
          <a:prstGeom prst="rect">
            <a:avLst/>
          </a:prstGeom>
        </p:spPr>
      </p:pic>
      <p:pic>
        <p:nvPicPr>
          <p:cNvPr id="9" name="Afbeelding 8" descr="Afbeelding met persoon, kleding, overdekt, muur&#10;&#10;Automatisch gegenereerde beschrijving">
            <a:extLst>
              <a:ext uri="{FF2B5EF4-FFF2-40B4-BE49-F238E27FC236}">
                <a16:creationId xmlns:a16="http://schemas.microsoft.com/office/drawing/2014/main" xmlns="" id="{16E191F0-013C-2202-772D-E33F8D7A74C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006" y="965251"/>
            <a:ext cx="2250335" cy="1500692"/>
          </a:xfrm>
          <a:prstGeom prst="rect">
            <a:avLst/>
          </a:prstGeom>
        </p:spPr>
      </p:pic>
      <p:pic>
        <p:nvPicPr>
          <p:cNvPr id="11" name="Afbeelding 10" descr="Afbeelding met persoon, kleding, computer, overdekt&#10;&#10;Automatisch gegenereerde beschrijving">
            <a:extLst>
              <a:ext uri="{FF2B5EF4-FFF2-40B4-BE49-F238E27FC236}">
                <a16:creationId xmlns:a16="http://schemas.microsoft.com/office/drawing/2014/main" xmlns="" id="{D649D3D7-5466-8345-1554-FFD6AB3D52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275" y="2086983"/>
            <a:ext cx="2574003" cy="1930502"/>
          </a:xfrm>
          <a:prstGeom prst="rect">
            <a:avLst/>
          </a:prstGeom>
        </p:spPr>
      </p:pic>
      <p:pic>
        <p:nvPicPr>
          <p:cNvPr id="13" name="Afbeelding 12" descr="Afbeelding met kleding, persoon, overdekt, meubels&#10;&#10;Automatisch gegenereerde beschrijving">
            <a:extLst>
              <a:ext uri="{FF2B5EF4-FFF2-40B4-BE49-F238E27FC236}">
                <a16:creationId xmlns:a16="http://schemas.microsoft.com/office/drawing/2014/main" xmlns="" id="{FAB94E0F-55D6-F323-0585-12D0C7D60F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3396" y="3429000"/>
            <a:ext cx="5567889" cy="266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93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0BEEC4-CAFB-1E99-D882-4A9D31ED0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6680" y="944526"/>
            <a:ext cx="6198637" cy="161853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88DF43-5AD2-25C7-3C21-BF21AEA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0594" y="2824298"/>
            <a:ext cx="5610808" cy="101598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2" name="Picture 11" descr="A group of kids in superhero clothing&#10;&#10;Description automatically generated">
            <a:extLst>
              <a:ext uri="{FF2B5EF4-FFF2-40B4-BE49-F238E27FC236}">
                <a16:creationId xmlns:a16="http://schemas.microsoft.com/office/drawing/2014/main" xmlns="" id="{E3DCC80A-C4F2-D9A3-B31C-D1A81E6F453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100" y="4556906"/>
            <a:ext cx="4769799" cy="22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268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killz vzw">
      <a:dk1>
        <a:srgbClr val="1D4F91"/>
      </a:dk1>
      <a:lt1>
        <a:sysClr val="window" lastClr="FFFFFF"/>
      </a:lt1>
      <a:dk2>
        <a:srgbClr val="1D4F91"/>
      </a:dk2>
      <a:lt2>
        <a:srgbClr val="FFFFFF"/>
      </a:lt2>
      <a:accent1>
        <a:srgbClr val="58D2C5"/>
      </a:accent1>
      <a:accent2>
        <a:srgbClr val="E84A1D"/>
      </a:accent2>
      <a:accent3>
        <a:srgbClr val="C0EEEA"/>
      </a:accent3>
      <a:accent4>
        <a:srgbClr val="9C2E10"/>
      </a:accent4>
      <a:accent5>
        <a:srgbClr val="5F96DF"/>
      </a:accent5>
      <a:accent6>
        <a:srgbClr val="143562"/>
      </a:accent6>
      <a:hlink>
        <a:srgbClr val="E84A1D"/>
      </a:hlink>
      <a:folHlink>
        <a:srgbClr val="F29A82"/>
      </a:folHlink>
    </a:clrScheme>
    <a:fontScheme name="Skillz Fonts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illz PPT Template" id="{3F6C4C77-7FB7-4FAC-9B79-5ADA13464BD6}" vid="{A9688A86-191D-468F-A6AD-9F6C6A3F923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Skillz PPT Template</Template>
  <TotalTime>0</TotalTime>
  <Words>205</Words>
  <Application>Microsoft Office PowerPoint</Application>
  <PresentationFormat>Breedbeeld</PresentationFormat>
  <Paragraphs>41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Lato</vt:lpstr>
      <vt:lpstr>Lato Heavy</vt:lpstr>
      <vt:lpstr>Symbol</vt:lpstr>
      <vt:lpstr>Times New Roman</vt:lpstr>
      <vt:lpstr>Wingdings</vt:lpstr>
      <vt:lpstr>Kantoorthema</vt:lpstr>
      <vt:lpstr>Werving en engageren van vrijwilligers en monitoren</vt:lpstr>
      <vt:lpstr>Sinds 2017 op missie door Vlaanderen</vt:lpstr>
      <vt:lpstr>PowerPoint-presentatie</vt:lpstr>
      <vt:lpstr>PowerPoint-presentatie</vt:lpstr>
      <vt:lpstr>Selectie</vt:lpstr>
      <vt:lpstr>Uitdagingen</vt:lpstr>
      <vt:lpstr>Motiveren 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Werving en engageren van vrijwilligers en monitoren</dc:title>
  <dc:creator>Hilde Keuppens</dc:creator>
  <cp:lastModifiedBy>Kristin Vertenten</cp:lastModifiedBy>
  <cp:revision>4</cp:revision>
  <dcterms:created xsi:type="dcterms:W3CDTF">2024-09-20T08:05:16Z</dcterms:created>
  <dcterms:modified xsi:type="dcterms:W3CDTF">2024-10-09T07:25:10Z</dcterms:modified>
</cp:coreProperties>
</file>